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81" r:id="rId2"/>
    <p:sldId id="264" r:id="rId3"/>
    <p:sldId id="257" r:id="rId4"/>
    <p:sldId id="266" r:id="rId5"/>
    <p:sldId id="268" r:id="rId6"/>
    <p:sldId id="282" r:id="rId7"/>
    <p:sldId id="261" r:id="rId8"/>
    <p:sldId id="289" r:id="rId9"/>
    <p:sldId id="290" r:id="rId10"/>
    <p:sldId id="291" r:id="rId11"/>
    <p:sldId id="28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17"/>
    <p:restoredTop sz="94651"/>
  </p:normalViewPr>
  <p:slideViewPr>
    <p:cSldViewPr snapToGrid="0" snapToObjects="1">
      <p:cViewPr varScale="1">
        <p:scale>
          <a:sx n="100" d="100"/>
          <a:sy n="100" d="100"/>
        </p:scale>
        <p:origin x="1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tiff>
</file>

<file path=ppt/media/image11.pn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110EB-5460-F54F-8D8C-693246CFE28C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A47E8-7F9A-9141-9296-8BF79BCFA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21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0A47E8-7F9A-9141-9296-8BF79BCFAC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71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56467-0974-4E45-9D38-90C0E2AAC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E8EEF-BD16-B443-A6E0-B8B13BC705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07638-060A-154F-9220-DBA843837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EDEDF-F3C3-AA48-AB08-DFA3F103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61EE7-76E4-DC46-AAE6-0745038B8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73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61E9-42DD-6E4C-9233-BCE60F8E6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4EB31C-9F85-5C4F-B452-B7936FF5BC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05012-661C-4B41-99BF-84185149B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4DF9F-1996-2144-917D-56619305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4DDF6-B167-C943-A98B-CC2694D39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54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036AA1-38C2-C848-B076-EEC3BBB256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3DF72-5C48-B34E-932D-1E07B3B59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7B23C-CCE5-0A47-B8F3-B94D5A5C2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950F5-B80C-BA4A-BFAD-4851CBD07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76F49-2EF2-C143-B735-1F070E9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68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E2BB-A5E0-E943-A715-2F11C37FC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F6856-9ED9-5347-9D40-CCB24140B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FFB71-33BE-AD4C-BDDA-01B32CDC2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BDDD7-DEA0-BE4D-8328-DCF57EAE3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A0A62-6421-4B4E-BED7-F0D3AB7B0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0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58733-C552-5F4C-B8AE-FDCFF1ADE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44166-5ED8-A247-AF4A-A0D53ADDD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DA5BF-8D16-A44E-9BC7-18293E82E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5D606-1DA0-3448-AB6B-21D290DA8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D8330-8D64-7A42-88D8-65F8C1A65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62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7D2D1-528E-1449-A153-EAF29BAF4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5C9C8-7052-504B-A5A1-B196F97C85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B6A63-A418-BC40-82E6-0FD70F0A9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824ED-A427-5E48-8F17-5AFCFFD9B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F85E5-3C06-A441-8FCD-93A0CF25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9638B-83A1-A94A-AFC1-CBB9D6EA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13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F03A2-B782-2441-8BD5-6455DAF06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982B2-FEF4-CB42-8B21-81FE8CDB7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106E9-A7CE-564E-AB90-28ACB322E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F5F19-4A22-0D4F-BE5A-111403A608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9FC14E-704C-9040-A4B5-AB215228E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206917-D6EE-C042-94B2-635062543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9D8673-9904-BB4D-8002-DD9EAD3FD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0676AC-853A-BB49-A19D-554491FE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4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A273C-79E7-7749-83F2-87A08024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9DEE21-2591-3A43-BD52-C44E63F32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63CF8A-14C1-4549-A0F2-FAAB139A5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F92462-DB6B-634A-9DBE-311C71D30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217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A24A44-4EB1-F24F-AEFD-1E632B9BA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AC5A0E-B117-8449-9946-7D90A592B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C14D7-562B-6E42-8753-AE41F3FA6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407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36F2F-0C40-4A4A-92D9-A8DCD9BA0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D5AF8-30B6-F746-B191-DD07AD3C5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0B1C9-8A5B-2841-B0B7-B68D293AE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EF2F0-A5A7-D748-AFBB-5EF51317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D5CED-A3EE-004D-AD8F-F167B1CD7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54430-2982-5A4D-B0E6-66E36E26F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BE62B-13BD-3A45-B010-303E3FAFA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030B0F-D5B0-8844-933C-D58B3B2219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AC934-F5C8-0149-8625-8AE703E31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6F6861-C61E-7E4B-A973-F2ECEA998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A3D0C-5EA5-3E48-8536-D2315D49A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2C25E4-F86B-C245-A0EF-7E3DC243E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85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CAD204-6A8A-D44E-A1CD-255E28C6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BA2CD-843E-714F-B30F-30B9352E0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D8FC0-A1DA-A548-B111-BEC8B7952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6EFA8-8BDC-CE47-AC9D-7241AE944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E865F-9B14-2041-9FAD-40F2AAFF3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5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7" y="-594"/>
            <a:ext cx="12193057" cy="685859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461850" y="624114"/>
            <a:ext cx="1268296" cy="4001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55113" y="624114"/>
            <a:ext cx="2927404" cy="400110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Applied Data Science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5294" y="1089223"/>
            <a:ext cx="90380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3: Predictive Modeling</a:t>
            </a:r>
            <a:endParaRPr lang="zh-CN" altLang="en-US" sz="48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921815" y="2121709"/>
            <a:ext cx="188686" cy="188686"/>
          </a:xfrm>
          <a:prstGeom prst="ellipse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016158" y="1985220"/>
            <a:ext cx="5195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——Unscrambling a blurry image  </a:t>
            </a:r>
            <a:endParaRPr lang="zh-CN" altLang="en-US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Snip Diagonal Corner Rectangle 2">
            <a:extLst>
              <a:ext uri="{FF2B5EF4-FFF2-40B4-BE49-F238E27FC236}">
                <a16:creationId xmlns:a16="http://schemas.microsoft.com/office/drawing/2014/main" id="{3F8AC159-7A86-C942-BD7B-5CEAB5DC0726}"/>
              </a:ext>
            </a:extLst>
          </p:cNvPr>
          <p:cNvSpPr/>
          <p:nvPr/>
        </p:nvSpPr>
        <p:spPr>
          <a:xfrm>
            <a:off x="4380373" y="2974927"/>
            <a:ext cx="2987379" cy="2260975"/>
          </a:xfrm>
          <a:prstGeom prst="snip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DAB44B-F23D-E845-8760-FB799D7AA679}"/>
              </a:ext>
            </a:extLst>
          </p:cNvPr>
          <p:cNvSpPr/>
          <p:nvPr/>
        </p:nvSpPr>
        <p:spPr>
          <a:xfrm>
            <a:off x="2363966" y="3951888"/>
            <a:ext cx="1709928" cy="22609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9">
            <a:extLst>
              <a:ext uri="{FF2B5EF4-FFF2-40B4-BE49-F238E27FC236}">
                <a16:creationId xmlns:a16="http://schemas.microsoft.com/office/drawing/2014/main" id="{873B910D-49A1-1E46-9E47-D7B86F3E354A}"/>
              </a:ext>
            </a:extLst>
          </p:cNvPr>
          <p:cNvSpPr/>
          <p:nvPr/>
        </p:nvSpPr>
        <p:spPr>
          <a:xfrm>
            <a:off x="2659056" y="4094805"/>
            <a:ext cx="11913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Group 6</a:t>
            </a:r>
            <a:endParaRPr lang="zh-CN" altLang="en-US" sz="2000" b="1" dirty="0"/>
          </a:p>
        </p:txBody>
      </p:sp>
      <p:sp>
        <p:nvSpPr>
          <p:cNvPr id="17" name="矩形 10">
            <a:extLst>
              <a:ext uri="{FF2B5EF4-FFF2-40B4-BE49-F238E27FC236}">
                <a16:creationId xmlns:a16="http://schemas.microsoft.com/office/drawing/2014/main" id="{2A31887C-7D1D-7240-A085-357A2CE800A5}"/>
              </a:ext>
            </a:extLst>
          </p:cNvPr>
          <p:cNvSpPr/>
          <p:nvPr/>
        </p:nvSpPr>
        <p:spPr>
          <a:xfrm>
            <a:off x="2516181" y="4154233"/>
            <a:ext cx="142875" cy="7143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96">
            <a:extLst>
              <a:ext uri="{FF2B5EF4-FFF2-40B4-BE49-F238E27FC236}">
                <a16:creationId xmlns:a16="http://schemas.microsoft.com/office/drawing/2014/main" id="{8AB58862-748A-B24B-9395-90869CA036A0}"/>
              </a:ext>
            </a:extLst>
          </p:cNvPr>
          <p:cNvSpPr/>
          <p:nvPr/>
        </p:nvSpPr>
        <p:spPr>
          <a:xfrm>
            <a:off x="2627526" y="4383752"/>
            <a:ext cx="1592192" cy="1668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Jingwen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Wang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Lyra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Ying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Jin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Yuqiao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Li</a:t>
            </a: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Ziyi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Liao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E0566-A4EB-0748-9E9C-F159F7CE4E3D}"/>
              </a:ext>
            </a:extLst>
          </p:cNvPr>
          <p:cNvSpPr/>
          <p:nvPr/>
        </p:nvSpPr>
        <p:spPr>
          <a:xfrm>
            <a:off x="7157545" y="4360602"/>
            <a:ext cx="725214" cy="87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097A1B-BD1F-C447-BEF2-4D2414054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845" y="3375745"/>
            <a:ext cx="3527421" cy="169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85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030103" y="378273"/>
            <a:ext cx="6131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7A1D4-07CA-3E4C-8B7B-A84846085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62" y="2448962"/>
            <a:ext cx="3759200" cy="2806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1E7B24-6ED7-8443-8F06-1A9709C23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587" y="1039262"/>
            <a:ext cx="75311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928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图片 24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 flipH="1">
            <a:off x="1" y="-1"/>
            <a:ext cx="12191999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431069"/>
            <a:ext cx="6763657" cy="437464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4" name="组合 473"/>
          <p:cNvGrpSpPr/>
          <p:nvPr/>
        </p:nvGrpSpPr>
        <p:grpSpPr>
          <a:xfrm>
            <a:off x="7956202" y="1431069"/>
            <a:ext cx="3896242" cy="2343320"/>
            <a:chOff x="7956202" y="1299457"/>
            <a:chExt cx="3896242" cy="2343320"/>
          </a:xfrm>
        </p:grpSpPr>
        <p:sp>
          <p:nvSpPr>
            <p:cNvPr id="244" name="Rectangle 96"/>
            <p:cNvSpPr/>
            <p:nvPr/>
          </p:nvSpPr>
          <p:spPr>
            <a:xfrm>
              <a:off x="7956202" y="3365778"/>
              <a:ext cx="353646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992092" y="1299457"/>
              <a:ext cx="3860352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Thank you for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7992092" y="2090548"/>
              <a:ext cx="2127505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Listening!</a:t>
              </a: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0" y="1431069"/>
            <a:ext cx="67636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Q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uestions</a:t>
            </a:r>
          </a:p>
          <a:p>
            <a:pPr algn="ctr"/>
            <a:r>
              <a:rPr lang="zh-CN" altLang="en-US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     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&amp;</a:t>
            </a:r>
          </a:p>
          <a:p>
            <a:pPr algn="r"/>
            <a:r>
              <a:rPr lang="en-US" altLang="zh-CN" sz="96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A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nswers</a:t>
            </a:r>
            <a:endParaRPr lang="zh-CN" altLang="en-US" sz="9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737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641976" y="4826261"/>
            <a:ext cx="3413114" cy="523220"/>
            <a:chOff x="5472122" y="3459303"/>
            <a:chExt cx="3413114" cy="523220"/>
          </a:xfrm>
        </p:grpSpPr>
        <p:sp>
          <p:nvSpPr>
            <p:cNvPr id="12" name="矩形 11"/>
            <p:cNvSpPr/>
            <p:nvPr/>
          </p:nvSpPr>
          <p:spPr>
            <a:xfrm>
              <a:off x="5472122" y="3459303"/>
              <a:ext cx="341311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3. Super Resolution</a:t>
              </a:r>
              <a:endParaRPr lang="zh-CN" altLang="en-US" sz="2800" b="1" dirty="0">
                <a:solidFill>
                  <a:srgbClr val="6ED5E0"/>
                </a:solidFill>
              </a:endParaRPr>
            </a:p>
          </p:txBody>
        </p:sp>
        <p:cxnSp>
          <p:nvCxnSpPr>
            <p:cNvPr id="13" name="直接连接符 12"/>
            <p:cNvCxnSpPr>
              <a:cxnSpLocks/>
            </p:cNvCxnSpPr>
            <p:nvPr/>
          </p:nvCxnSpPr>
          <p:spPr>
            <a:xfrm>
              <a:off x="5555823" y="3949649"/>
              <a:ext cx="2897459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5641976" y="1322670"/>
            <a:ext cx="36295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1.Feature Extraction</a:t>
            </a:r>
            <a:endParaRPr lang="zh-CN" altLang="en-US" sz="2800" b="1" dirty="0">
              <a:solidFill>
                <a:srgbClr val="6ED5E0"/>
              </a:solidFill>
            </a:endParaRPr>
          </a:p>
        </p:txBody>
      </p:sp>
      <p:cxnSp>
        <p:nvCxnSpPr>
          <p:cNvPr id="9" name="直接连接符 8"/>
          <p:cNvCxnSpPr>
            <a:cxnSpLocks/>
          </p:cNvCxnSpPr>
          <p:nvPr/>
        </p:nvCxnSpPr>
        <p:spPr>
          <a:xfrm>
            <a:off x="5744982" y="1855101"/>
            <a:ext cx="2873500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形标注 28"/>
          <p:cNvSpPr/>
          <p:nvPr/>
        </p:nvSpPr>
        <p:spPr>
          <a:xfrm rot="16575926">
            <a:off x="653873" y="711232"/>
            <a:ext cx="3623767" cy="3698766"/>
          </a:xfrm>
          <a:prstGeom prst="wedgeEllipseCallout">
            <a:avLst>
              <a:gd name="adj1" fmla="val -75030"/>
              <a:gd name="adj2" fmla="val 11147"/>
            </a:avLst>
          </a:prstGeom>
          <a:solidFill>
            <a:srgbClr val="48CAD8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 rot="15675926">
            <a:off x="983578" y="1125191"/>
            <a:ext cx="2957298" cy="2877210"/>
            <a:chOff x="1277880" y="-1535218"/>
            <a:chExt cx="9959787" cy="9690060"/>
          </a:xfrm>
        </p:grpSpPr>
        <p:grpSp>
          <p:nvGrpSpPr>
            <p:cNvPr id="33" name="组合 32"/>
            <p:cNvGrpSpPr/>
            <p:nvPr/>
          </p:nvGrpSpPr>
          <p:grpSpPr>
            <a:xfrm>
              <a:off x="1277880" y="-1535218"/>
              <a:ext cx="9959787" cy="9690060"/>
              <a:chOff x="3165256" y="992414"/>
              <a:chExt cx="4958841" cy="4824548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3302419" y="998328"/>
                <a:ext cx="4699000" cy="4699910"/>
                <a:chOff x="-982362" y="-1947281"/>
                <a:chExt cx="4699000" cy="4699910"/>
              </a:xfrm>
            </p:grpSpPr>
            <p:cxnSp>
              <p:nvCxnSpPr>
                <p:cNvPr id="107" name="直接连接符 106"/>
                <p:cNvCxnSpPr/>
                <p:nvPr/>
              </p:nvCxnSpPr>
              <p:spPr>
                <a:xfrm rot="-5400000">
                  <a:off x="-1515903" y="46203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07"/>
                <p:cNvCxnSpPr/>
                <p:nvPr/>
              </p:nvCxnSpPr>
              <p:spPr>
                <a:xfrm rot="-3857143">
                  <a:off x="-1283229" y="-557374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08"/>
                <p:cNvCxnSpPr/>
                <p:nvPr/>
              </p:nvCxnSpPr>
              <p:spPr>
                <a:xfrm rot="-2314286">
                  <a:off x="-631292" y="-137487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109"/>
                <p:cNvCxnSpPr/>
                <p:nvPr/>
              </p:nvCxnSpPr>
              <p:spPr>
                <a:xfrm rot="-771429">
                  <a:off x="310784" y="-182855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110"/>
                <p:cNvCxnSpPr/>
                <p:nvPr/>
              </p:nvCxnSpPr>
              <p:spPr>
                <a:xfrm>
                  <a:off x="1335921" y="-1947281"/>
                  <a:ext cx="1078967" cy="237448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111"/>
                <p:cNvCxnSpPr/>
                <p:nvPr/>
              </p:nvCxnSpPr>
              <p:spPr>
                <a:xfrm rot="2314286">
                  <a:off x="2298486" y="-137487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112"/>
                <p:cNvCxnSpPr/>
                <p:nvPr/>
              </p:nvCxnSpPr>
              <p:spPr>
                <a:xfrm rot="3857142">
                  <a:off x="2950423" y="-557374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113"/>
                <p:cNvCxnSpPr/>
                <p:nvPr/>
              </p:nvCxnSpPr>
              <p:spPr>
                <a:xfrm rot="5400000">
                  <a:off x="3183097" y="46203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114"/>
                <p:cNvCxnSpPr/>
                <p:nvPr/>
              </p:nvCxnSpPr>
              <p:spPr>
                <a:xfrm rot="6942857">
                  <a:off x="2950424" y="1481445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115"/>
                <p:cNvCxnSpPr/>
                <p:nvPr/>
              </p:nvCxnSpPr>
              <p:spPr>
                <a:xfrm rot="8485714">
                  <a:off x="2298486" y="229894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116"/>
                <p:cNvCxnSpPr/>
                <p:nvPr/>
              </p:nvCxnSpPr>
              <p:spPr>
                <a:xfrm rot="10028571">
                  <a:off x="1356410" y="275262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117"/>
                <p:cNvCxnSpPr/>
                <p:nvPr/>
              </p:nvCxnSpPr>
              <p:spPr>
                <a:xfrm rot="11571429">
                  <a:off x="310784" y="275262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118"/>
                <p:cNvCxnSpPr/>
                <p:nvPr/>
              </p:nvCxnSpPr>
              <p:spPr>
                <a:xfrm rot="13114285">
                  <a:off x="-631292" y="2298950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119"/>
                <p:cNvCxnSpPr/>
                <p:nvPr/>
              </p:nvCxnSpPr>
              <p:spPr>
                <a:xfrm rot="14657142">
                  <a:off x="-1283229" y="148144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椭圆 35"/>
              <p:cNvSpPr/>
              <p:nvPr/>
            </p:nvSpPr>
            <p:spPr>
              <a:xfrm>
                <a:off x="4760878" y="157073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4515218" y="2142575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5529088" y="286893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4473372" y="3577861"/>
                <a:ext cx="245660" cy="245660"/>
              </a:xfrm>
              <a:prstGeom prst="ellipse">
                <a:avLst/>
              </a:prstGeom>
              <a:solidFill>
                <a:srgbClr val="71CAE0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6993977" y="349678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5774748" y="450210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6572066" y="2011596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4604169" y="4884841"/>
                <a:ext cx="245660" cy="245660"/>
              </a:xfrm>
              <a:prstGeom prst="ellipse">
                <a:avLst/>
              </a:prstGeom>
              <a:solidFill>
                <a:schemeClr val="accent2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3745369" y="2896000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03107" y="4451364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6075104" y="376950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5620702" y="5232178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178580" y="262327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5952274" y="151741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5221201" y="397856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4052853" y="401516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cxnSp>
            <p:nvCxnSpPr>
              <p:cNvPr id="52" name="直接连接符 51"/>
              <p:cNvCxnSpPr>
                <a:endCxn id="36" idx="1"/>
              </p:cNvCxnSpPr>
              <p:nvPr/>
            </p:nvCxnSpPr>
            <p:spPr>
              <a:xfrm>
                <a:off x="4596202" y="1235776"/>
                <a:ext cx="200652" cy="37093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endCxn id="44" idx="2"/>
              </p:cNvCxnSpPr>
              <p:nvPr/>
            </p:nvCxnSpPr>
            <p:spPr>
              <a:xfrm>
                <a:off x="3305722" y="2868938"/>
                <a:ext cx="439647" cy="14989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endCxn id="36" idx="2"/>
              </p:cNvCxnSpPr>
              <p:nvPr/>
            </p:nvCxnSpPr>
            <p:spPr>
              <a:xfrm flipV="1">
                <a:off x="3745369" y="1693562"/>
                <a:ext cx="1015509" cy="20982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>
                <a:stCxn id="36" idx="3"/>
                <a:endCxn id="37" idx="0"/>
              </p:cNvCxnSpPr>
              <p:nvPr/>
            </p:nvCxnSpPr>
            <p:spPr>
              <a:xfrm flipH="1">
                <a:off x="4638048" y="1780416"/>
                <a:ext cx="158806" cy="36215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>
                <a:stCxn id="37" idx="6"/>
                <a:endCxn id="38" idx="1"/>
              </p:cNvCxnSpPr>
              <p:nvPr/>
            </p:nvCxnSpPr>
            <p:spPr>
              <a:xfrm>
                <a:off x="4760878" y="2265405"/>
                <a:ext cx="804186" cy="63951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>
                <a:stCxn id="50" idx="6"/>
                <a:endCxn id="46" idx="2"/>
              </p:cNvCxnSpPr>
              <p:nvPr/>
            </p:nvCxnSpPr>
            <p:spPr>
              <a:xfrm flipV="1">
                <a:off x="5466861" y="3892333"/>
                <a:ext cx="608243" cy="20906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>
                <a:stCxn id="50" idx="5"/>
                <a:endCxn id="41" idx="1"/>
              </p:cNvCxnSpPr>
              <p:nvPr/>
            </p:nvCxnSpPr>
            <p:spPr>
              <a:xfrm>
                <a:off x="5430885" y="4188251"/>
                <a:ext cx="379839" cy="34982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39" idx="5"/>
                <a:endCxn id="50" idx="1"/>
              </p:cNvCxnSpPr>
              <p:nvPr/>
            </p:nvCxnSpPr>
            <p:spPr>
              <a:xfrm>
                <a:off x="4683056" y="3787545"/>
                <a:ext cx="574121" cy="22699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1" idx="7"/>
                <a:endCxn id="39" idx="3"/>
              </p:cNvCxnSpPr>
              <p:nvPr/>
            </p:nvCxnSpPr>
            <p:spPr>
              <a:xfrm flipV="1">
                <a:off x="4262537" y="3787545"/>
                <a:ext cx="246811" cy="26359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1" idx="5"/>
                <a:endCxn id="43" idx="1"/>
              </p:cNvCxnSpPr>
              <p:nvPr/>
            </p:nvCxnSpPr>
            <p:spPr>
              <a:xfrm>
                <a:off x="4262537" y="4224847"/>
                <a:ext cx="377608" cy="69597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43" idx="5"/>
                <a:endCxn id="47" idx="2"/>
              </p:cNvCxnSpPr>
              <p:nvPr/>
            </p:nvCxnSpPr>
            <p:spPr>
              <a:xfrm>
                <a:off x="4813853" y="5094525"/>
                <a:ext cx="806849" cy="26048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47" idx="0"/>
                <a:endCxn id="41" idx="4"/>
              </p:cNvCxnSpPr>
              <p:nvPr/>
            </p:nvCxnSpPr>
            <p:spPr>
              <a:xfrm flipV="1">
                <a:off x="5743532" y="4747762"/>
                <a:ext cx="154046" cy="48441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>
                <a:stCxn id="41" idx="6"/>
                <a:endCxn id="45" idx="2"/>
              </p:cNvCxnSpPr>
              <p:nvPr/>
            </p:nvCxnSpPr>
            <p:spPr>
              <a:xfrm flipV="1">
                <a:off x="6020408" y="4574194"/>
                <a:ext cx="782699" cy="5073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>
                <a:stCxn id="49" idx="5"/>
                <a:endCxn id="42" idx="1"/>
              </p:cNvCxnSpPr>
              <p:nvPr/>
            </p:nvCxnSpPr>
            <p:spPr>
              <a:xfrm>
                <a:off x="6161958" y="1727097"/>
                <a:ext cx="446084" cy="32047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>
                <a:stCxn id="46" idx="0"/>
                <a:endCxn id="38" idx="5"/>
              </p:cNvCxnSpPr>
              <p:nvPr/>
            </p:nvCxnSpPr>
            <p:spPr>
              <a:xfrm flipH="1" flipV="1">
                <a:off x="5738772" y="3078623"/>
                <a:ext cx="459162" cy="69088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>
                <a:stCxn id="39" idx="7"/>
                <a:endCxn id="38" idx="2"/>
              </p:cNvCxnSpPr>
              <p:nvPr/>
            </p:nvCxnSpPr>
            <p:spPr>
              <a:xfrm flipV="1">
                <a:off x="4683056" y="2991769"/>
                <a:ext cx="846032" cy="62206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>
                <a:stCxn id="37" idx="4"/>
                <a:endCxn id="39" idx="0"/>
              </p:cNvCxnSpPr>
              <p:nvPr/>
            </p:nvCxnSpPr>
            <p:spPr>
              <a:xfrm flipH="1">
                <a:off x="4596202" y="2388235"/>
                <a:ext cx="41846" cy="118962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>
                <a:stCxn id="44" idx="7"/>
                <a:endCxn id="37" idx="3"/>
              </p:cNvCxnSpPr>
              <p:nvPr/>
            </p:nvCxnSpPr>
            <p:spPr>
              <a:xfrm flipV="1">
                <a:off x="3955053" y="2352259"/>
                <a:ext cx="596141" cy="57971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/>
              <p:cNvCxnSpPr>
                <a:stCxn id="44" idx="5"/>
                <a:endCxn id="39" idx="1"/>
              </p:cNvCxnSpPr>
              <p:nvPr/>
            </p:nvCxnSpPr>
            <p:spPr>
              <a:xfrm>
                <a:off x="3955053" y="3105684"/>
                <a:ext cx="554295" cy="50815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>
                <a:stCxn id="44" idx="4"/>
                <a:endCxn id="51" idx="0"/>
              </p:cNvCxnSpPr>
              <p:nvPr/>
            </p:nvCxnSpPr>
            <p:spPr>
              <a:xfrm>
                <a:off x="3868199" y="3141660"/>
                <a:ext cx="307484" cy="87350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/>
              <p:cNvCxnSpPr>
                <a:stCxn id="38" idx="7"/>
                <a:endCxn id="42" idx="3"/>
              </p:cNvCxnSpPr>
              <p:nvPr/>
            </p:nvCxnSpPr>
            <p:spPr>
              <a:xfrm flipV="1">
                <a:off x="5738772" y="2221280"/>
                <a:ext cx="869270" cy="68363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>
                <a:stCxn id="49" idx="4"/>
                <a:endCxn id="38" idx="7"/>
              </p:cNvCxnSpPr>
              <p:nvPr/>
            </p:nvCxnSpPr>
            <p:spPr>
              <a:xfrm flipH="1">
                <a:off x="5738772" y="1763073"/>
                <a:ext cx="336332" cy="114184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>
                <a:stCxn id="42" idx="5"/>
                <a:endCxn id="48" idx="1"/>
              </p:cNvCxnSpPr>
              <p:nvPr/>
            </p:nvCxnSpPr>
            <p:spPr>
              <a:xfrm>
                <a:off x="6781750" y="2221280"/>
                <a:ext cx="432806" cy="43797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>
                <a:stCxn id="46" idx="7"/>
                <a:endCxn id="48" idx="3"/>
              </p:cNvCxnSpPr>
              <p:nvPr/>
            </p:nvCxnSpPr>
            <p:spPr>
              <a:xfrm flipV="1">
                <a:off x="6284788" y="2832963"/>
                <a:ext cx="929768" cy="97251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>
                <a:stCxn id="48" idx="4"/>
                <a:endCxn id="40" idx="7"/>
              </p:cNvCxnSpPr>
              <p:nvPr/>
            </p:nvCxnSpPr>
            <p:spPr>
              <a:xfrm flipH="1">
                <a:off x="7203661" y="2868939"/>
                <a:ext cx="97749" cy="66381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>
                <a:stCxn id="46" idx="6"/>
                <a:endCxn id="40" idx="3"/>
              </p:cNvCxnSpPr>
              <p:nvPr/>
            </p:nvCxnSpPr>
            <p:spPr>
              <a:xfrm flipV="1">
                <a:off x="6320764" y="3706466"/>
                <a:ext cx="709189" cy="18586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stCxn id="40" idx="4"/>
                <a:endCxn id="45" idx="0"/>
              </p:cNvCxnSpPr>
              <p:nvPr/>
            </p:nvCxnSpPr>
            <p:spPr>
              <a:xfrm flipH="1">
                <a:off x="6925937" y="3742442"/>
                <a:ext cx="190870" cy="70892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>
                <a:stCxn id="41" idx="7"/>
                <a:endCxn id="46" idx="5"/>
              </p:cNvCxnSpPr>
              <p:nvPr/>
            </p:nvCxnSpPr>
            <p:spPr>
              <a:xfrm flipV="1">
                <a:off x="5984432" y="3979187"/>
                <a:ext cx="300356" cy="55889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>
                <a:stCxn id="47" idx="6"/>
                <a:endCxn id="45" idx="4"/>
              </p:cNvCxnSpPr>
              <p:nvPr/>
            </p:nvCxnSpPr>
            <p:spPr>
              <a:xfrm flipV="1">
                <a:off x="5866362" y="4697024"/>
                <a:ext cx="1059575" cy="65798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>
                <a:stCxn id="43" idx="7"/>
                <a:endCxn id="50" idx="4"/>
              </p:cNvCxnSpPr>
              <p:nvPr/>
            </p:nvCxnSpPr>
            <p:spPr>
              <a:xfrm flipV="1">
                <a:off x="4813853" y="4224227"/>
                <a:ext cx="530178" cy="69659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>
                <a:stCxn id="36" idx="6"/>
                <a:endCxn id="49" idx="2"/>
              </p:cNvCxnSpPr>
              <p:nvPr/>
            </p:nvCxnSpPr>
            <p:spPr>
              <a:xfrm flipV="1">
                <a:off x="5006538" y="1640243"/>
                <a:ext cx="945736" cy="5331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stCxn id="38" idx="6"/>
                <a:endCxn id="48" idx="3"/>
              </p:cNvCxnSpPr>
              <p:nvPr/>
            </p:nvCxnSpPr>
            <p:spPr>
              <a:xfrm flipV="1">
                <a:off x="5774748" y="2832963"/>
                <a:ext cx="1439808" cy="15880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>
                <a:stCxn id="50" idx="0"/>
                <a:endCxn id="38" idx="4"/>
              </p:cNvCxnSpPr>
              <p:nvPr/>
            </p:nvCxnSpPr>
            <p:spPr>
              <a:xfrm flipV="1">
                <a:off x="5344031" y="3114599"/>
                <a:ext cx="307887" cy="86396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endCxn id="51" idx="4"/>
              </p:cNvCxnSpPr>
              <p:nvPr/>
            </p:nvCxnSpPr>
            <p:spPr>
              <a:xfrm flipV="1">
                <a:off x="3761489" y="4260823"/>
                <a:ext cx="414194" cy="64693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endCxn id="44" idx="3"/>
              </p:cNvCxnSpPr>
              <p:nvPr/>
            </p:nvCxnSpPr>
            <p:spPr>
              <a:xfrm flipV="1">
                <a:off x="3267621" y="3105684"/>
                <a:ext cx="513724" cy="84066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>
                <a:endCxn id="37" idx="2"/>
              </p:cNvCxnSpPr>
              <p:nvPr/>
            </p:nvCxnSpPr>
            <p:spPr>
              <a:xfrm>
                <a:off x="3745369" y="1887334"/>
                <a:ext cx="769849" cy="37807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>
                <a:endCxn id="36" idx="0"/>
              </p:cNvCxnSpPr>
              <p:nvPr/>
            </p:nvCxnSpPr>
            <p:spPr>
              <a:xfrm flipH="1">
                <a:off x="4883708" y="992414"/>
                <a:ext cx="761035" cy="57831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>
                <a:endCxn id="49" idx="1"/>
              </p:cNvCxnSpPr>
              <p:nvPr/>
            </p:nvCxnSpPr>
            <p:spPr>
              <a:xfrm>
                <a:off x="5620702" y="998328"/>
                <a:ext cx="367548" cy="55506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>
                <a:endCxn id="42" idx="1"/>
              </p:cNvCxnSpPr>
              <p:nvPr/>
            </p:nvCxnSpPr>
            <p:spPr>
              <a:xfrm flipH="1">
                <a:off x="6608042" y="1235776"/>
                <a:ext cx="86852" cy="81179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endCxn id="40" idx="5"/>
              </p:cNvCxnSpPr>
              <p:nvPr/>
            </p:nvCxnSpPr>
            <p:spPr>
              <a:xfrm flipH="1" flipV="1">
                <a:off x="7203661" y="3706466"/>
                <a:ext cx="796579" cy="23472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>
                <a:endCxn id="40" idx="5"/>
              </p:cNvCxnSpPr>
              <p:nvPr/>
            </p:nvCxnSpPr>
            <p:spPr>
              <a:xfrm flipH="1" flipV="1">
                <a:off x="7203661" y="3706466"/>
                <a:ext cx="314775" cy="120129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endCxn id="47" idx="5"/>
              </p:cNvCxnSpPr>
              <p:nvPr/>
            </p:nvCxnSpPr>
            <p:spPr>
              <a:xfrm flipH="1" flipV="1">
                <a:off x="5830386" y="5441862"/>
                <a:ext cx="852961" cy="13535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endCxn id="47" idx="4"/>
              </p:cNvCxnSpPr>
              <p:nvPr/>
            </p:nvCxnSpPr>
            <p:spPr>
              <a:xfrm flipV="1">
                <a:off x="5615930" y="5477838"/>
                <a:ext cx="127602" cy="33912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>
                <a:endCxn id="51" idx="2"/>
              </p:cNvCxnSpPr>
              <p:nvPr/>
            </p:nvCxnSpPr>
            <p:spPr>
              <a:xfrm>
                <a:off x="3267621" y="3941186"/>
                <a:ext cx="785232" cy="19680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endCxn id="42" idx="6"/>
              </p:cNvCxnSpPr>
              <p:nvPr/>
            </p:nvCxnSpPr>
            <p:spPr>
              <a:xfrm flipH="1">
                <a:off x="6817726" y="1879932"/>
                <a:ext cx="716221" cy="25449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>
                <a:endCxn id="48" idx="6"/>
              </p:cNvCxnSpPr>
              <p:nvPr/>
            </p:nvCxnSpPr>
            <p:spPr>
              <a:xfrm flipH="1" flipV="1">
                <a:off x="7424240" y="2746109"/>
                <a:ext cx="576000" cy="13806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43" idx="6"/>
                <a:endCxn id="41" idx="2"/>
              </p:cNvCxnSpPr>
              <p:nvPr/>
            </p:nvCxnSpPr>
            <p:spPr>
              <a:xfrm flipV="1">
                <a:off x="4849829" y="4624932"/>
                <a:ext cx="924919" cy="38273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椭圆 98"/>
              <p:cNvSpPr/>
              <p:nvPr/>
            </p:nvSpPr>
            <p:spPr>
              <a:xfrm>
                <a:off x="4475375" y="108562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>
                <a:off x="7878437" y="3852868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3377143" y="4502102"/>
                <a:ext cx="719689" cy="719689"/>
              </a:xfrm>
              <a:prstGeom prst="ellipse">
                <a:avLst/>
              </a:prstGeom>
              <a:solidFill>
                <a:srgbClr val="FFC000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3165256" y="3793313"/>
                <a:ext cx="245660" cy="245660"/>
              </a:xfrm>
              <a:prstGeom prst="ellipse">
                <a:avLst/>
              </a:prstGeom>
              <a:solidFill>
                <a:schemeClr val="accent2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/>
              <p:nvPr/>
            </p:nvSpPr>
            <p:spPr>
              <a:xfrm>
                <a:off x="7406314" y="173779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>
                <a:off x="6540862" y="547110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>
                <a:off x="3645882" y="180075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endCxn id="43" idx="4"/>
              </p:cNvCxnSpPr>
              <p:nvPr/>
            </p:nvCxnSpPr>
            <p:spPr>
              <a:xfrm flipV="1">
                <a:off x="4596202" y="5130501"/>
                <a:ext cx="130797" cy="44671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椭圆 33"/>
            <p:cNvSpPr/>
            <p:nvPr/>
          </p:nvSpPr>
          <p:spPr>
            <a:xfrm>
              <a:off x="8999277" y="1541913"/>
              <a:ext cx="1069568" cy="1069568"/>
            </a:xfrm>
            <a:prstGeom prst="ellipse">
              <a:avLst/>
            </a:prstGeom>
            <a:solidFill>
              <a:srgbClr val="FFC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/>
            </a:p>
          </p:txBody>
        </p:sp>
      </p:grpSp>
      <p:grpSp>
        <p:nvGrpSpPr>
          <p:cNvPr id="379" name="组合 378"/>
          <p:cNvGrpSpPr/>
          <p:nvPr/>
        </p:nvGrpSpPr>
        <p:grpSpPr>
          <a:xfrm>
            <a:off x="5641976" y="2569959"/>
            <a:ext cx="3381054" cy="523220"/>
            <a:chOff x="-1363228" y="5108348"/>
            <a:chExt cx="3381054" cy="523220"/>
          </a:xfrm>
        </p:grpSpPr>
        <p:sp>
          <p:nvSpPr>
            <p:cNvPr id="382" name="矩形 381"/>
            <p:cNvSpPr/>
            <p:nvPr/>
          </p:nvSpPr>
          <p:spPr>
            <a:xfrm>
              <a:off x="-1363228" y="5108348"/>
              <a:ext cx="338105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2. Model Selection</a:t>
              </a:r>
              <a:endParaRPr lang="zh-CN" altLang="en-US" sz="2800" b="1" dirty="0">
                <a:solidFill>
                  <a:srgbClr val="6ED5E0"/>
                </a:solidFill>
              </a:endParaRPr>
            </a:p>
          </p:txBody>
        </p:sp>
        <p:cxnSp>
          <p:nvCxnSpPr>
            <p:cNvPr id="383" name="直接连接符 382"/>
            <p:cNvCxnSpPr>
              <a:cxnSpLocks/>
            </p:cNvCxnSpPr>
            <p:nvPr/>
          </p:nvCxnSpPr>
          <p:spPr>
            <a:xfrm>
              <a:off x="-1284181" y="5624863"/>
              <a:ext cx="2897459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5" name="矩形 384"/>
          <p:cNvSpPr/>
          <p:nvPr/>
        </p:nvSpPr>
        <p:spPr>
          <a:xfrm>
            <a:off x="1622740" y="5254352"/>
            <a:ext cx="1972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Outlines</a:t>
            </a:r>
            <a:endParaRPr lang="zh-CN" altLang="en-US" sz="3600" b="1" dirty="0">
              <a:solidFill>
                <a:srgbClr val="6ED5E0"/>
              </a:solidFill>
            </a:endParaRPr>
          </a:p>
        </p:txBody>
      </p:sp>
      <p:sp>
        <p:nvSpPr>
          <p:cNvPr id="182" name="矩形 6">
            <a:extLst>
              <a:ext uri="{FF2B5EF4-FFF2-40B4-BE49-F238E27FC236}">
                <a16:creationId xmlns:a16="http://schemas.microsoft.com/office/drawing/2014/main" id="{94E5493C-90AB-A447-94E0-1CAC313C4EA5}"/>
              </a:ext>
            </a:extLst>
          </p:cNvPr>
          <p:cNvSpPr/>
          <p:nvPr/>
        </p:nvSpPr>
        <p:spPr>
          <a:xfrm>
            <a:off x="5889569" y="3307675"/>
            <a:ext cx="3220753" cy="11408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- Model</a:t>
            </a:r>
            <a:r>
              <a:rPr lang="zh-CN" altLang="en-US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Tuning 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- Model Comparison</a:t>
            </a:r>
            <a:endParaRPr lang="zh-CN" altLang="en-US" sz="2400" dirty="0">
              <a:solidFill>
                <a:srgbClr val="6ED5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921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文本框 206"/>
          <p:cNvSpPr txBox="1"/>
          <p:nvPr/>
        </p:nvSpPr>
        <p:spPr>
          <a:xfrm>
            <a:off x="4207448" y="380549"/>
            <a:ext cx="37785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Feature Extraction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9" name="Rectangle 96"/>
          <p:cNvSpPr/>
          <p:nvPr/>
        </p:nvSpPr>
        <p:spPr>
          <a:xfrm>
            <a:off x="1588224" y="4981970"/>
            <a:ext cx="886879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x=vectorize(I</a:t>
            </a:r>
            <a:r>
              <a:rPr lang="en-US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)−center pixel(I</a:t>
            </a:r>
            <a:r>
              <a:rPr lang="en-US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</a:t>
            </a:r>
          </a:p>
          <a:p>
            <a:pPr algn="ctr"/>
            <a:endParaRPr 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/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=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vectorize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(I</a:t>
            </a:r>
            <a:r>
              <a:rPr lang="de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)−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center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pixel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(I</a:t>
            </a:r>
            <a:r>
              <a:rPr lang="de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</a:t>
            </a:r>
            <a:endParaRPr 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210" name="矩形 20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8">
            <a:extLst>
              <a:ext uri="{FF2B5EF4-FFF2-40B4-BE49-F238E27FC236}">
                <a16:creationId xmlns:a16="http://schemas.microsoft.com/office/drawing/2014/main" id="{94890D87-8401-5C48-B938-8D6C8A312860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1</a:t>
            </a:r>
            <a:endParaRPr lang="zh-CN" altLang="en-US" sz="32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E37F13-600B-4D4E-B777-BE0A4E984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611" y="1824998"/>
            <a:ext cx="2057400" cy="2628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914E9F-6BC8-3E4F-A438-54C0BFF29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644" y="1648062"/>
            <a:ext cx="3484822" cy="28829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CC88D49-6613-8549-B7C9-FE548990459B}"/>
              </a:ext>
            </a:extLst>
          </p:cNvPr>
          <p:cNvSpPr/>
          <p:nvPr/>
        </p:nvSpPr>
        <p:spPr>
          <a:xfrm>
            <a:off x="5499871" y="1855372"/>
            <a:ext cx="2607586" cy="2557017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nip Single Corner Rectangle 13">
            <a:extLst>
              <a:ext uri="{FF2B5EF4-FFF2-40B4-BE49-F238E27FC236}">
                <a16:creationId xmlns:a16="http://schemas.microsoft.com/office/drawing/2014/main" id="{4C159DCF-C845-EB49-8BB2-41BF678AA693}"/>
              </a:ext>
            </a:extLst>
          </p:cNvPr>
          <p:cNvSpPr/>
          <p:nvPr/>
        </p:nvSpPr>
        <p:spPr>
          <a:xfrm>
            <a:off x="5938454" y="2501073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9D2E7EA2-E280-6A43-B436-4320CEB26A3A}"/>
              </a:ext>
            </a:extLst>
          </p:cNvPr>
          <p:cNvSpPr/>
          <p:nvPr/>
        </p:nvSpPr>
        <p:spPr>
          <a:xfrm>
            <a:off x="6238111" y="281129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20" name="Snip Single Corner Rectangle 19">
            <a:extLst>
              <a:ext uri="{FF2B5EF4-FFF2-40B4-BE49-F238E27FC236}">
                <a16:creationId xmlns:a16="http://schemas.microsoft.com/office/drawing/2014/main" id="{AC905173-58E7-3248-899E-DF144418BA01}"/>
              </a:ext>
            </a:extLst>
          </p:cNvPr>
          <p:cNvSpPr/>
          <p:nvPr/>
        </p:nvSpPr>
        <p:spPr>
          <a:xfrm>
            <a:off x="6448205" y="317634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21" name="Snip Single Corner Rectangle 20">
            <a:extLst>
              <a:ext uri="{FF2B5EF4-FFF2-40B4-BE49-F238E27FC236}">
                <a16:creationId xmlns:a16="http://schemas.microsoft.com/office/drawing/2014/main" id="{F44CD940-6C12-4142-B95F-4CF519B19B3A}"/>
              </a:ext>
            </a:extLst>
          </p:cNvPr>
          <p:cNvSpPr/>
          <p:nvPr/>
        </p:nvSpPr>
        <p:spPr>
          <a:xfrm>
            <a:off x="6772638" y="347541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4E93AA2-92B9-AF4F-95A1-C529BFCCF6FC}"/>
              </a:ext>
            </a:extLst>
          </p:cNvPr>
          <p:cNvCxnSpPr>
            <a:cxnSpLocks/>
          </p:cNvCxnSpPr>
          <p:nvPr/>
        </p:nvCxnSpPr>
        <p:spPr>
          <a:xfrm>
            <a:off x="4939862" y="3123371"/>
            <a:ext cx="72543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9EC7B64B-4BEF-6144-9ECA-17A4FA12A91A}"/>
              </a:ext>
            </a:extLst>
          </p:cNvPr>
          <p:cNvCxnSpPr>
            <a:cxnSpLocks/>
          </p:cNvCxnSpPr>
          <p:nvPr/>
        </p:nvCxnSpPr>
        <p:spPr>
          <a:xfrm rot="10800000" flipH="1">
            <a:off x="5675808" y="2601695"/>
            <a:ext cx="262645" cy="511167"/>
          </a:xfrm>
          <a:prstGeom prst="bentConnector3">
            <a:avLst>
              <a:gd name="adj1" fmla="val 45019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01C6BEC-93A8-1F41-A087-6EAF33B01655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5686318" y="3123370"/>
            <a:ext cx="1108729" cy="526379"/>
          </a:xfrm>
          <a:prstGeom prst="bentConnector3">
            <a:avLst>
              <a:gd name="adj1" fmla="val 9717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1F7045-9C66-0547-A833-748FC718528D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5807130" y="3297990"/>
            <a:ext cx="641075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1FB552A-CCC8-DE4B-A020-8D9B7BFBC9E4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5807129" y="2932940"/>
            <a:ext cx="430982" cy="1204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D310FC2-513B-FE4A-9A03-8BB5C0768FC5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6957957" y="2622713"/>
            <a:ext cx="1422654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CA91F45-63EC-1446-9A59-A83428101B91}"/>
              </a:ext>
            </a:extLst>
          </p:cNvPr>
          <p:cNvCxnSpPr/>
          <p:nvPr/>
        </p:nvCxnSpPr>
        <p:spPr>
          <a:xfrm flipV="1">
            <a:off x="7257614" y="2951491"/>
            <a:ext cx="1422654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56A58BE-6848-4A4C-86C9-4B18974BE7AC}"/>
              </a:ext>
            </a:extLst>
          </p:cNvPr>
          <p:cNvCxnSpPr>
            <a:cxnSpLocks/>
          </p:cNvCxnSpPr>
          <p:nvPr/>
        </p:nvCxnSpPr>
        <p:spPr>
          <a:xfrm flipV="1">
            <a:off x="7467708" y="3268291"/>
            <a:ext cx="912903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CEB6353-9B7F-504E-9578-B08B06931D05}"/>
              </a:ext>
            </a:extLst>
          </p:cNvPr>
          <p:cNvCxnSpPr>
            <a:cxnSpLocks/>
          </p:cNvCxnSpPr>
          <p:nvPr/>
        </p:nvCxnSpPr>
        <p:spPr>
          <a:xfrm flipV="1">
            <a:off x="7804041" y="3588106"/>
            <a:ext cx="912903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18345C8-54C7-C84F-A3C7-437D4930DD28}"/>
              </a:ext>
            </a:extLst>
          </p:cNvPr>
          <p:cNvSpPr txBox="1"/>
          <p:nvPr/>
        </p:nvSpPr>
        <p:spPr>
          <a:xfrm>
            <a:off x="1093075" y="1278730"/>
            <a:ext cx="2659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R,G,B</a:t>
            </a:r>
            <a:r>
              <a:rPr lang="zh-CN" altLang="en-US" dirty="0"/>
              <a:t> </a:t>
            </a:r>
            <a:r>
              <a:rPr lang="en-US" altLang="zh-CN" dirty="0"/>
              <a:t>layer: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13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123572" y="1140304"/>
            <a:ext cx="56404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Model Selection</a:t>
            </a:r>
          </a:p>
        </p:txBody>
      </p:sp>
      <p:cxnSp>
        <p:nvCxnSpPr>
          <p:cNvPr id="12" name="直接连接符 11"/>
          <p:cNvCxnSpPr>
            <a:cxnSpLocks/>
          </p:cNvCxnSpPr>
          <p:nvPr/>
        </p:nvCxnSpPr>
        <p:spPr>
          <a:xfrm>
            <a:off x="10696361" y="3922887"/>
            <a:ext cx="958789" cy="0"/>
          </a:xfrm>
          <a:prstGeom prst="line">
            <a:avLst/>
          </a:prstGeom>
          <a:ln w="7620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96"/>
          <p:cNvSpPr/>
          <p:nvPr/>
        </p:nvSpPr>
        <p:spPr>
          <a:xfrm>
            <a:off x="5674400" y="4646641"/>
            <a:ext cx="6059556" cy="1334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Primary Goals: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Enhance the resolution of images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with good quality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Take short time to run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841828" y="-798286"/>
            <a:ext cx="1045029" cy="5444927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2452685" y="-798286"/>
            <a:ext cx="1045029" cy="4150925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4063542" y="-798287"/>
            <a:ext cx="1045029" cy="6676573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5674399" y="-798287"/>
            <a:ext cx="1045029" cy="2510974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21803" y="4660074"/>
            <a:ext cx="16850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Random</a:t>
            </a:r>
          </a:p>
          <a:p>
            <a:pPr algn="ctr"/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Forest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171134" y="3352639"/>
            <a:ext cx="16081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</a:t>
            </a:r>
          </a:p>
          <a:p>
            <a:pPr algn="ctr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GBM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113009" y="593738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SVM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84832" y="1756537"/>
            <a:ext cx="1657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文本框 8">
            <a:extLst>
              <a:ext uri="{FF2B5EF4-FFF2-40B4-BE49-F238E27FC236}">
                <a16:creationId xmlns:a16="http://schemas.microsoft.com/office/drawing/2014/main" id="{9D5C6B19-2FC3-EA42-801A-F18216FD66AB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99806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4323" y="4261120"/>
            <a:ext cx="2485748" cy="248574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0332" y="4563084"/>
            <a:ext cx="1852476" cy="1852476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156134" y="119756"/>
            <a:ext cx="3326998" cy="332699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74666" y="2124722"/>
            <a:ext cx="3354281" cy="3354281"/>
          </a:xfrm>
          <a:prstGeom prst="ellipse">
            <a:avLst/>
          </a:prstGeom>
          <a:solidFill>
            <a:srgbClr val="48CAD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37586" y="1039262"/>
            <a:ext cx="3801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 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GBM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Rectangle 96"/>
          <p:cNvSpPr/>
          <p:nvPr/>
        </p:nvSpPr>
        <p:spPr>
          <a:xfrm>
            <a:off x="6153600" y="1608810"/>
            <a:ext cx="5580355" cy="1288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Depth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3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5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9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11</a:t>
            </a:r>
            <a:endParaRPr lang="en-US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Shrinkage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0.001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0.01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0.1</a:t>
            </a: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408006" y="4056575"/>
            <a:ext cx="2478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Running Time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778745" y="3487600"/>
            <a:ext cx="1747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r>
              <a:rPr lang="zh-CN" altLang="en-US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+24</a:t>
            </a:r>
            <a:r>
              <a:rPr lang="zh-CN" altLang="en-US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193402" y="772495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Train_Error</a:t>
            </a:r>
            <a:endParaRPr lang="zh-CN" altLang="en-US" sz="28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874666" y="1605322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0.27%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12743" y="4772367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PSNR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295866" y="5393318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25.7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218740" y="214055"/>
            <a:ext cx="1409982" cy="1409982"/>
            <a:chOff x="809625" y="151495"/>
            <a:chExt cx="1409982" cy="1409982"/>
          </a:xfrm>
        </p:grpSpPr>
        <p:sp>
          <p:nvSpPr>
            <p:cNvPr id="53" name="矩形 52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 rot="10800000">
            <a:off x="4638675" y="5196930"/>
            <a:ext cx="1409982" cy="1409982"/>
            <a:chOff x="809625" y="151495"/>
            <a:chExt cx="1409982" cy="1409982"/>
          </a:xfrm>
        </p:grpSpPr>
        <p:sp>
          <p:nvSpPr>
            <p:cNvPr id="57" name="矩形 56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椭圆 58"/>
          <p:cNvSpPr/>
          <p:nvPr/>
        </p:nvSpPr>
        <p:spPr>
          <a:xfrm>
            <a:off x="4638674" y="1963028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485913" y="1039262"/>
            <a:ext cx="159253" cy="15925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5314543" y="1597865"/>
            <a:ext cx="330623" cy="33062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51255" y="3219532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8">
            <a:extLst>
              <a:ext uri="{FF2B5EF4-FFF2-40B4-BE49-F238E27FC236}">
                <a16:creationId xmlns:a16="http://schemas.microsoft.com/office/drawing/2014/main" id="{CF1E840A-4F13-E645-AAE6-9A982A663151}"/>
              </a:ext>
            </a:extLst>
          </p:cNvPr>
          <p:cNvSpPr txBox="1"/>
          <p:nvPr/>
        </p:nvSpPr>
        <p:spPr>
          <a:xfrm>
            <a:off x="10038492" y="151495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2.1</a:t>
            </a:r>
            <a:endParaRPr lang="zh-CN" altLang="en-US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7F6A00-0C04-0C49-961A-793F93516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2549" y="2527577"/>
            <a:ext cx="5482710" cy="3057995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F0E12B4-F598-F348-8EC9-30211B3D8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4993500"/>
              </p:ext>
            </p:extLst>
          </p:nvPr>
        </p:nvGraphicFramePr>
        <p:xfrm>
          <a:off x="7327734" y="5716483"/>
          <a:ext cx="4313700" cy="832485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862740">
                  <a:extLst>
                    <a:ext uri="{9D8B030D-6E8A-4147-A177-3AD203B41FA5}">
                      <a16:colId xmlns:a16="http://schemas.microsoft.com/office/drawing/2014/main" val="3645430471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3238313968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2118014402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1856540722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220358405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error.mean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error.std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PSNR.mean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PSNR.std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85375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</a:rPr>
                        <a:t>lr</a:t>
                      </a:r>
                      <a:r>
                        <a:rPr lang="en-US" sz="1000" u="none" strike="noStrike" dirty="0">
                          <a:effectLst/>
                        </a:rPr>
                        <a:t>=0.1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0.00336747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1.57E-03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25.01098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1.62789446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20131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lr=0.01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0.00264619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1.25E-05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25.77384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0.02056909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539518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lr=0.001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0.0029547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6.19E-06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25.29487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0.00909548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11919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3115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4323" y="4261120"/>
            <a:ext cx="2485748" cy="248574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0332" y="4563084"/>
            <a:ext cx="1852476" cy="1852476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156134" y="119756"/>
            <a:ext cx="3326998" cy="332699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74666" y="2124722"/>
            <a:ext cx="3354281" cy="3354281"/>
          </a:xfrm>
          <a:prstGeom prst="ellipse">
            <a:avLst/>
          </a:prstGeom>
          <a:solidFill>
            <a:srgbClr val="48CAD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37586" y="1039262"/>
            <a:ext cx="41088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Improved : </a:t>
            </a:r>
            <a:r>
              <a:rPr lang="en-US" altLang="zh-CN" sz="3200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218740" y="214055"/>
            <a:ext cx="1409982" cy="1409982"/>
            <a:chOff x="809625" y="151495"/>
            <a:chExt cx="1409982" cy="1409982"/>
          </a:xfrm>
        </p:grpSpPr>
        <p:sp>
          <p:nvSpPr>
            <p:cNvPr id="53" name="矩形 52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 rot="10800000">
            <a:off x="4638675" y="5196930"/>
            <a:ext cx="1409982" cy="1409982"/>
            <a:chOff x="809625" y="151495"/>
            <a:chExt cx="1409982" cy="1409982"/>
          </a:xfrm>
        </p:grpSpPr>
        <p:sp>
          <p:nvSpPr>
            <p:cNvPr id="57" name="矩形 56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椭圆 58"/>
          <p:cNvSpPr/>
          <p:nvPr/>
        </p:nvSpPr>
        <p:spPr>
          <a:xfrm>
            <a:off x="4638674" y="1963028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485913" y="1039262"/>
            <a:ext cx="159253" cy="15925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5314543" y="1597865"/>
            <a:ext cx="330623" cy="33062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51255" y="3219532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8">
            <a:extLst>
              <a:ext uri="{FF2B5EF4-FFF2-40B4-BE49-F238E27FC236}">
                <a16:creationId xmlns:a16="http://schemas.microsoft.com/office/drawing/2014/main" id="{453D9A2C-4A49-4047-9222-8E1514D3769F}"/>
              </a:ext>
            </a:extLst>
          </p:cNvPr>
          <p:cNvSpPr txBox="1"/>
          <p:nvPr/>
        </p:nvSpPr>
        <p:spPr>
          <a:xfrm>
            <a:off x="10038492" y="151495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2.2</a:t>
            </a:r>
            <a:endParaRPr lang="zh-CN" altLang="en-US" sz="3200" dirty="0"/>
          </a:p>
        </p:txBody>
      </p:sp>
      <p:sp>
        <p:nvSpPr>
          <p:cNvPr id="71" name="Rectangle 96">
            <a:extLst>
              <a:ext uri="{FF2B5EF4-FFF2-40B4-BE49-F238E27FC236}">
                <a16:creationId xmlns:a16="http://schemas.microsoft.com/office/drawing/2014/main" id="{B0F8D666-0FE8-F942-96B5-4D5FC2A307BE}"/>
              </a:ext>
            </a:extLst>
          </p:cNvPr>
          <p:cNvSpPr/>
          <p:nvPr/>
        </p:nvSpPr>
        <p:spPr>
          <a:xfrm>
            <a:off x="6153600" y="1608810"/>
            <a:ext cx="5580355" cy="1288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Depth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6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8</a:t>
            </a:r>
            <a:endParaRPr lang="en-US" b="1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Shrinkage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0.6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0.8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0.9</a:t>
            </a:r>
            <a:endParaRPr lang="en-US" b="1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72" name="文本框 45">
            <a:extLst>
              <a:ext uri="{FF2B5EF4-FFF2-40B4-BE49-F238E27FC236}">
                <a16:creationId xmlns:a16="http://schemas.microsoft.com/office/drawing/2014/main" id="{875AC4AA-E5C3-7A4E-B63F-DD65930CA0DD}"/>
              </a:ext>
            </a:extLst>
          </p:cNvPr>
          <p:cNvSpPr txBox="1"/>
          <p:nvPr/>
        </p:nvSpPr>
        <p:spPr>
          <a:xfrm>
            <a:off x="2408006" y="4056575"/>
            <a:ext cx="2478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Running Time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3" name="文本框 46">
            <a:extLst>
              <a:ext uri="{FF2B5EF4-FFF2-40B4-BE49-F238E27FC236}">
                <a16:creationId xmlns:a16="http://schemas.microsoft.com/office/drawing/2014/main" id="{B6B313C3-34F3-C843-A852-8D38268999F1}"/>
              </a:ext>
            </a:extLst>
          </p:cNvPr>
          <p:cNvSpPr txBox="1"/>
          <p:nvPr/>
        </p:nvSpPr>
        <p:spPr>
          <a:xfrm>
            <a:off x="2321354" y="3453162"/>
            <a:ext cx="2645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10 + 30 min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4" name="文本框 47">
            <a:extLst>
              <a:ext uri="{FF2B5EF4-FFF2-40B4-BE49-F238E27FC236}">
                <a16:creationId xmlns:a16="http://schemas.microsoft.com/office/drawing/2014/main" id="{EDE6C5D8-7C43-6B4C-8789-39701DB195AC}"/>
              </a:ext>
            </a:extLst>
          </p:cNvPr>
          <p:cNvSpPr txBox="1"/>
          <p:nvPr/>
        </p:nvSpPr>
        <p:spPr>
          <a:xfrm>
            <a:off x="2193402" y="772495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Train_Error</a:t>
            </a:r>
            <a:endParaRPr lang="zh-CN" altLang="en-US" sz="28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5" name="文本框 48">
            <a:extLst>
              <a:ext uri="{FF2B5EF4-FFF2-40B4-BE49-F238E27FC236}">
                <a16:creationId xmlns:a16="http://schemas.microsoft.com/office/drawing/2014/main" id="{A6D00368-CBBE-F344-BDE6-2748CF4E30FD}"/>
              </a:ext>
            </a:extLst>
          </p:cNvPr>
          <p:cNvSpPr txBox="1"/>
          <p:nvPr/>
        </p:nvSpPr>
        <p:spPr>
          <a:xfrm>
            <a:off x="1828016" y="1611519"/>
            <a:ext cx="1183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5.3%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6" name="文本框 49">
            <a:extLst>
              <a:ext uri="{FF2B5EF4-FFF2-40B4-BE49-F238E27FC236}">
                <a16:creationId xmlns:a16="http://schemas.microsoft.com/office/drawing/2014/main" id="{7AB06B89-32F9-E94E-8F3D-7A482DC26862}"/>
              </a:ext>
            </a:extLst>
          </p:cNvPr>
          <p:cNvSpPr txBox="1"/>
          <p:nvPr/>
        </p:nvSpPr>
        <p:spPr>
          <a:xfrm>
            <a:off x="712743" y="4772367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PSNR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7" name="文本框 50">
            <a:extLst>
              <a:ext uri="{FF2B5EF4-FFF2-40B4-BE49-F238E27FC236}">
                <a16:creationId xmlns:a16="http://schemas.microsoft.com/office/drawing/2014/main" id="{E886F8F4-547B-1840-A2FE-961994FAEAC2}"/>
              </a:ext>
            </a:extLst>
          </p:cNvPr>
          <p:cNvSpPr txBox="1"/>
          <p:nvPr/>
        </p:nvSpPr>
        <p:spPr>
          <a:xfrm>
            <a:off x="1295866" y="5393318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12.8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" name="Rectangle 96">
            <a:extLst>
              <a:ext uri="{FF2B5EF4-FFF2-40B4-BE49-F238E27FC236}">
                <a16:creationId xmlns:a16="http://schemas.microsoft.com/office/drawing/2014/main" id="{C24AD420-09FB-4145-8082-54B6600A49F2}"/>
              </a:ext>
            </a:extLst>
          </p:cNvPr>
          <p:cNvSpPr/>
          <p:nvPr/>
        </p:nvSpPr>
        <p:spPr>
          <a:xfrm>
            <a:off x="6217322" y="5647354"/>
            <a:ext cx="5580355" cy="9595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-</a:t>
            </a: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Regularized boosting</a:t>
            </a:r>
          </a:p>
          <a:p>
            <a:pPr algn="r">
              <a:lnSpc>
                <a:spcPct val="150000"/>
              </a:lnSpc>
            </a:pP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-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Parallel computing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32F366-37E2-9641-8EB4-20BD123EA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735" y="2450351"/>
            <a:ext cx="5511800" cy="177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A8AC2D-77CF-D44D-B4EC-39B8A2506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11" y="4061448"/>
            <a:ext cx="5372100" cy="901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D1AEF0F-522D-3B46-95F6-5F794BC9AA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9244" y="4866238"/>
            <a:ext cx="3365500" cy="95250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3895E94F-1661-8248-AB94-510A6FA90603}"/>
              </a:ext>
            </a:extLst>
          </p:cNvPr>
          <p:cNvSpPr/>
          <p:nvPr/>
        </p:nvSpPr>
        <p:spPr>
          <a:xfrm>
            <a:off x="9829417" y="2479365"/>
            <a:ext cx="1102276" cy="889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0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/>
      <p:bldP spid="74" grpId="0"/>
      <p:bldP spid="75" grpId="0"/>
      <p:bldP spid="76" grpId="0"/>
      <p:bldP spid="7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9981" y="0"/>
            <a:ext cx="6099048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090102" y="0"/>
            <a:ext cx="6099048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96"/>
          <p:cNvSpPr/>
          <p:nvPr/>
        </p:nvSpPr>
        <p:spPr>
          <a:xfrm>
            <a:off x="1504786" y="3678015"/>
            <a:ext cx="3151948" cy="2632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n-tree = 200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Error rate: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approx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0.2%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ss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）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Expected training time: &gt;5h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Total Time(Training plus CV): 28h</a:t>
            </a: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48178" y="2663002"/>
            <a:ext cx="24176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Random Forest</a:t>
            </a:r>
            <a:endParaRPr lang="zh-CN" altLang="en-US" sz="2400" b="1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708433" y="3401834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96"/>
          <p:cNvSpPr/>
          <p:nvPr/>
        </p:nvSpPr>
        <p:spPr>
          <a:xfrm>
            <a:off x="7837245" y="3686558"/>
            <a:ext cx="2802748" cy="2632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Kernel : RBF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cost = c(0.1,1,10,50), gamma = c(0.01,0.1,1,10))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k =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tune.control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(cross = 5)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Error rate: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approx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0.2%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（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ss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）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  <a:sym typeface="Wingdings" pitchFamily="2" charset="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Expected total training time: &gt;8h </a:t>
            </a:r>
          </a:p>
        </p:txBody>
      </p:sp>
      <p:sp>
        <p:nvSpPr>
          <p:cNvPr id="16" name="矩形 15"/>
          <p:cNvSpPr/>
          <p:nvPr/>
        </p:nvSpPr>
        <p:spPr>
          <a:xfrm>
            <a:off x="8775616" y="2663001"/>
            <a:ext cx="8386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SVM</a:t>
            </a:r>
            <a:endParaRPr lang="zh-CN" altLang="en-US" sz="2400" b="1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8905707" y="3421568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D45750A-C6C3-6B4E-A0FC-6A8FEB59E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126" y="1374209"/>
            <a:ext cx="1397000" cy="1206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219EB2-E17E-884C-9659-EB5C635AB6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4598" y="1219200"/>
            <a:ext cx="2284810" cy="136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10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383034" y="378273"/>
            <a:ext cx="34259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38928" y="1739900"/>
            <a:ext cx="4076424" cy="4527860"/>
            <a:chOff x="2109038" y="2086252"/>
            <a:chExt cx="2246050" cy="3686208"/>
          </a:xfrm>
        </p:grpSpPr>
        <p:sp>
          <p:nvSpPr>
            <p:cNvPr id="8" name="矩形 7"/>
            <p:cNvSpPr/>
            <p:nvPr/>
          </p:nvSpPr>
          <p:spPr>
            <a:xfrm>
              <a:off x="2109038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" name="矩形 8"/>
            <p:cNvSpPr/>
            <p:nvPr/>
          </p:nvSpPr>
          <p:spPr>
            <a:xfrm>
              <a:off x="2109038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576650" y="1739900"/>
            <a:ext cx="4037281" cy="4527860"/>
            <a:chOff x="7829216" y="2086252"/>
            <a:chExt cx="2246050" cy="3686208"/>
          </a:xfrm>
        </p:grpSpPr>
        <p:sp>
          <p:nvSpPr>
            <p:cNvPr id="12" name="矩形 11"/>
            <p:cNvSpPr/>
            <p:nvPr/>
          </p:nvSpPr>
          <p:spPr>
            <a:xfrm>
              <a:off x="7829216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9216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26503" y="1477725"/>
            <a:ext cx="3099853" cy="5087466"/>
            <a:chOff x="4969127" y="2086252"/>
            <a:chExt cx="2246050" cy="3686208"/>
          </a:xfrm>
          <a:effectLst>
            <a:outerShdw blurRad="419100" sx="97000" sy="97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矩形 9"/>
            <p:cNvSpPr/>
            <p:nvPr/>
          </p:nvSpPr>
          <p:spPr>
            <a:xfrm>
              <a:off x="4969127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969127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</p:grpSp>
      <p:sp>
        <p:nvSpPr>
          <p:cNvPr id="24" name="矩形 23"/>
          <p:cNvSpPr/>
          <p:nvPr/>
        </p:nvSpPr>
        <p:spPr>
          <a:xfrm>
            <a:off x="4911525" y="4154865"/>
            <a:ext cx="2434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Original</a:t>
            </a:r>
            <a:r>
              <a:rPr lang="zh-CN" altLang="en-US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LR</a:t>
            </a:r>
            <a:endParaRPr lang="zh-CN" altLang="en-US" sz="2000" b="1" dirty="0">
              <a:solidFill>
                <a:srgbClr val="48CAD8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51455" y="4688536"/>
            <a:ext cx="53704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1909161" y="5199136"/>
            <a:ext cx="1199367" cy="527782"/>
            <a:chOff x="2396995" y="4314533"/>
            <a:chExt cx="1274927" cy="561032"/>
          </a:xfrm>
        </p:grpSpPr>
        <p:sp>
          <p:nvSpPr>
            <p:cNvPr id="27" name="矩形 26"/>
            <p:cNvSpPr/>
            <p:nvPr/>
          </p:nvSpPr>
          <p:spPr>
            <a:xfrm>
              <a:off x="2396995" y="4314533"/>
              <a:ext cx="1274927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Baseline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8982483" y="5199136"/>
            <a:ext cx="1300356" cy="527782"/>
            <a:chOff x="2343319" y="4314533"/>
            <a:chExt cx="1382278" cy="561032"/>
          </a:xfrm>
        </p:grpSpPr>
        <p:sp>
          <p:nvSpPr>
            <p:cNvPr id="32" name="矩形 31"/>
            <p:cNvSpPr/>
            <p:nvPr/>
          </p:nvSpPr>
          <p:spPr>
            <a:xfrm>
              <a:off x="2343319" y="4314533"/>
              <a:ext cx="1382278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XGBoost</a:t>
              </a:r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2E7F08CE-B0B0-3344-B687-E5404B7F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1" y="3398264"/>
            <a:ext cx="952500" cy="635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C5F269D-42F8-9F49-8F6D-515F13D24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95" y="2508597"/>
            <a:ext cx="3810000" cy="2540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74EC4C6-B322-2B41-9363-229583636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5263" y="2508597"/>
            <a:ext cx="3810000" cy="2540000"/>
          </a:xfrm>
          <a:prstGeom prst="rect">
            <a:avLst/>
          </a:prstGeom>
        </p:spPr>
      </p:pic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30327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059757" y="378273"/>
            <a:ext cx="60724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576650" y="1739900"/>
            <a:ext cx="4037281" cy="4527860"/>
            <a:chOff x="7829216" y="2086252"/>
            <a:chExt cx="2246050" cy="3686208"/>
          </a:xfrm>
        </p:grpSpPr>
        <p:sp>
          <p:nvSpPr>
            <p:cNvPr id="12" name="矩形 11"/>
            <p:cNvSpPr/>
            <p:nvPr/>
          </p:nvSpPr>
          <p:spPr>
            <a:xfrm>
              <a:off x="7829216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9216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26503" y="1477725"/>
            <a:ext cx="3099853" cy="5087466"/>
            <a:chOff x="4969127" y="2086252"/>
            <a:chExt cx="2246050" cy="3686208"/>
          </a:xfrm>
          <a:effectLst>
            <a:outerShdw blurRad="419100" sx="97000" sy="97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矩形 9"/>
            <p:cNvSpPr/>
            <p:nvPr/>
          </p:nvSpPr>
          <p:spPr>
            <a:xfrm>
              <a:off x="4969127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969127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3" name="Rectangle 96"/>
          <p:cNvSpPr/>
          <p:nvPr/>
        </p:nvSpPr>
        <p:spPr>
          <a:xfrm>
            <a:off x="4782993" y="4692172"/>
            <a:ext cx="263664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Nunc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4" name="矩形 23"/>
          <p:cNvSpPr/>
          <p:nvPr/>
        </p:nvSpPr>
        <p:spPr>
          <a:xfrm>
            <a:off x="4911525" y="4154864"/>
            <a:ext cx="2434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Original</a:t>
            </a:r>
            <a:r>
              <a:rPr lang="zh-CN" altLang="en-US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LR</a:t>
            </a:r>
            <a:endParaRPr lang="zh-CN" altLang="en-US" sz="2000" b="1" dirty="0">
              <a:solidFill>
                <a:srgbClr val="48CAD8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51455" y="4688535"/>
            <a:ext cx="53704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8862459" y="4505457"/>
            <a:ext cx="1631503" cy="1750451"/>
            <a:chOff x="2247751" y="4314533"/>
            <a:chExt cx="1734287" cy="1860729"/>
          </a:xfrm>
        </p:grpSpPr>
        <p:sp>
          <p:nvSpPr>
            <p:cNvPr id="31" name="Rectangle 96"/>
            <p:cNvSpPr/>
            <p:nvPr/>
          </p:nvSpPr>
          <p:spPr>
            <a:xfrm>
              <a:off x="2247751" y="4974933"/>
              <a:ext cx="173428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2343319" y="4314533"/>
              <a:ext cx="1382278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XGBoost</a:t>
              </a:r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2E7F08CE-B0B0-3344-B687-E5404B7F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179" y="2554365"/>
            <a:ext cx="952500" cy="635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74EC4C6-B322-2B41-9363-229583636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143" y="1814919"/>
            <a:ext cx="3810000" cy="2540000"/>
          </a:xfrm>
          <a:prstGeom prst="rect">
            <a:avLst/>
          </a:prstGeom>
        </p:spPr>
      </p:pic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7A1D4-07CA-3E4C-8B7B-A84846085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62" y="2448962"/>
            <a:ext cx="3759200" cy="2806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A00404-2390-BD44-8EDA-F0A030B7F5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7084" y="1039262"/>
            <a:ext cx="75311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33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1563</TotalTime>
  <Words>382</Words>
  <Application>Microsoft Macintosh PowerPoint</Application>
  <PresentationFormat>Widescreen</PresentationFormat>
  <Paragraphs>107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华文细黑</vt:lpstr>
      <vt:lpstr>Arial</vt:lpstr>
      <vt:lpstr>Calibri</vt:lpstr>
      <vt:lpstr>Calibri Light</vt:lpstr>
      <vt:lpstr>Lucida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Y</dc:creator>
  <cp:lastModifiedBy>J Y</cp:lastModifiedBy>
  <cp:revision>63</cp:revision>
  <dcterms:created xsi:type="dcterms:W3CDTF">2019-03-26T14:45:41Z</dcterms:created>
  <dcterms:modified xsi:type="dcterms:W3CDTF">2019-03-27T17:54:45Z</dcterms:modified>
</cp:coreProperties>
</file>

<file path=docProps/thumbnail.jpeg>
</file>